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7" r:id="rId2"/>
    <p:sldId id="270" r:id="rId3"/>
    <p:sldId id="271" r:id="rId4"/>
    <p:sldId id="272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761"/>
    <a:srgbClr val="3D6987"/>
    <a:srgbClr val="305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F441-EFBD-4F47-9D76-E2542F6DD55E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08596-CA31-4302-8E7D-FA14577A87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7E6CD3F-C740-48FD-A174-B5056E8097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3C064B5-8DD6-4A38-86E4-0B4FB1AF013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77CD591-080C-4B1E-94B4-3CC9207A98E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965A46E-F241-4548-AE43-A9354456C05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F2E4A2C-9775-4972-A2B6-11EBBB97FC1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064B5-8DD6-4A38-86E4-0B4FB1AF0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6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CD591-080C-4B1E-94B4-3CC9207A9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77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5A46E-F241-4548-AE43-A9354456C0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5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Metin Yer Tutucusu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E4A2C-9775-4972-A2B6-11EBBB97FC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CA7C-40C5-2A4F-987F-A5D0612B7616}" type="datetimeFigureOut">
              <a:rPr lang="tr-TR" smtClean="0"/>
              <a:t>27.04.2021</a:t>
            </a:fld>
            <a:endParaRPr lang="tr-TR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0B2F-D66E-D54B-B297-369DF73712F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>
            <a:spLocks noChangeAspect="1"/>
          </p:cNvSpPr>
          <p:nvPr/>
        </p:nvSpPr>
        <p:spPr>
          <a:xfrm>
            <a:off x="354330" y="377190"/>
            <a:ext cx="6595110" cy="7543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Dijital Dünyada İç Eğitmenin Yol Haritası</a:t>
            </a: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354330" y="1443990"/>
            <a:ext cx="659511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SERİ KATİL DUVARI</a:t>
            </a:r>
          </a:p>
        </p:txBody>
      </p:sp>
      <p:sp>
        <p:nvSpPr>
          <p:cNvPr id="6" name="Metin kutusu 5"/>
          <p:cNvSpPr txBox="1">
            <a:spLocks noChangeAspect="1"/>
          </p:cNvSpPr>
          <p:nvPr/>
        </p:nvSpPr>
        <p:spPr>
          <a:xfrm>
            <a:off x="7223760" y="377190"/>
            <a:ext cx="1565910" cy="16573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44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04/0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tr-TR" sz="44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/>
          <p:cNvSpPr txBox="1">
            <a:spLocks noChangeAspect="1"/>
          </p:cNvSpPr>
          <p:nvPr/>
        </p:nvSpPr>
        <p:spPr>
          <a:xfrm>
            <a:off x="354330" y="2346960"/>
            <a:ext cx="4754878" cy="7543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7223760" y="2331720"/>
            <a:ext cx="1565912" cy="7543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Katılımcı Sayısı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5383528" y="2324100"/>
            <a:ext cx="1565912" cy="7543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Süre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60  </a:t>
            </a: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/>
          <p:nvPr/>
        </p:nvSpPr>
        <p:spPr>
          <a:xfrm>
            <a:off x="6625571" y="2346960"/>
            <a:ext cx="307353" cy="291591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379728" y="2370618"/>
            <a:ext cx="320987" cy="296382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etin kutusu 11"/>
          <p:cNvSpPr txBox="1">
            <a:spLocks noChangeAspect="1"/>
          </p:cNvSpPr>
          <p:nvPr/>
        </p:nvSpPr>
        <p:spPr>
          <a:xfrm>
            <a:off x="354330" y="3368040"/>
            <a:ext cx="843534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kendi içeriklerinin kapsamını oluşturacaklar (içerik dosyası)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içerik oluşturma sürecinin adımları: 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</a:rPr>
              <a:t>İçerik Panosu / Değerleme / Gruplama / Sağlama </a:t>
            </a: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8432495" y="487214"/>
            <a:ext cx="252187" cy="244306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354330" y="4953000"/>
            <a:ext cx="843534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en-US" sz="14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yabancı</a:t>
            </a:r>
            <a:r>
              <a:rPr kumimoji="0" lang="en-US" sz="14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diziler</a:t>
            </a:r>
            <a:endParaRPr kumimoji="0" lang="en-US" sz="14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Seri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Katilin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öyküsü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Emniyet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aynı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şekilde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çalışıyor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(mindset -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mindmap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Hakan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Günday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100.000 TL</a:t>
            </a:r>
          </a:p>
        </p:txBody>
      </p:sp>
      <p:sp>
        <p:nvSpPr>
          <p:cNvPr id="14" name="object 18"/>
          <p:cNvSpPr>
            <a:spLocks noChangeAspect="1"/>
          </p:cNvSpPr>
          <p:nvPr/>
        </p:nvSpPr>
        <p:spPr>
          <a:xfrm>
            <a:off x="410208" y="4978400"/>
            <a:ext cx="359994" cy="384810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9755" y="6400512"/>
            <a:ext cx="859790" cy="346690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443548" y="1552040"/>
            <a:ext cx="11881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1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(eğer birden fazla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1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oturum varsa)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C2DC934-318A-984F-BF5E-9681AE8103DA}"/>
              </a:ext>
            </a:extLst>
          </p:cNvPr>
          <p:cNvSpPr/>
          <p:nvPr/>
        </p:nvSpPr>
        <p:spPr>
          <a:xfrm>
            <a:off x="354330" y="374134"/>
            <a:ext cx="106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prstClr val="black"/>
                </a:solidFill>
              </a:rPr>
              <a:t>Eğitimin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Adı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39BB6E53-7D00-714C-924C-B971A53CCF71}"/>
              </a:ext>
            </a:extLst>
          </p:cNvPr>
          <p:cNvSpPr/>
          <p:nvPr/>
        </p:nvSpPr>
        <p:spPr>
          <a:xfrm>
            <a:off x="354330" y="1433830"/>
            <a:ext cx="1452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prstClr val="black"/>
                </a:solidFill>
              </a:rPr>
              <a:t>Oturumun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Başlığı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EB590644-A450-CA42-BC1C-1306080DE306}"/>
              </a:ext>
            </a:extLst>
          </p:cNvPr>
          <p:cNvSpPr/>
          <p:nvPr/>
        </p:nvSpPr>
        <p:spPr>
          <a:xfrm>
            <a:off x="885084" y="2599487"/>
            <a:ext cx="2575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dirty="0" err="1">
                <a:solidFill>
                  <a:prstClr val="black"/>
                </a:solidFill>
              </a:rPr>
              <a:t>İç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Eğitmen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Adayları</a:t>
            </a:r>
            <a:endParaRPr lang="tr-TR" sz="2400" dirty="0">
              <a:solidFill>
                <a:prstClr val="black"/>
              </a:solidFill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5709CF29-ADDD-E744-AF1B-B63F824560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8" y="3429000"/>
            <a:ext cx="320987" cy="313464"/>
          </a:xfrm>
          <a:prstGeom prst="rect">
            <a:avLst/>
          </a:prstGeom>
        </p:spPr>
      </p:pic>
      <p:sp>
        <p:nvSpPr>
          <p:cNvPr id="23" name="Dikdörtgen 22">
            <a:extLst>
              <a:ext uri="{FF2B5EF4-FFF2-40B4-BE49-F238E27FC236}">
                <a16:creationId xmlns:a16="http://schemas.microsoft.com/office/drawing/2014/main" id="{90EAE02D-DB33-D343-AD92-B7E585E329C9}"/>
              </a:ext>
            </a:extLst>
          </p:cNvPr>
          <p:cNvSpPr/>
          <p:nvPr/>
        </p:nvSpPr>
        <p:spPr>
          <a:xfrm>
            <a:off x="729650" y="3324790"/>
            <a:ext cx="6503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prstClr val="black"/>
                </a:solidFill>
              </a:rPr>
              <a:t>Oturumun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sonunda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elde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edilecek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sonuçlar</a:t>
            </a:r>
            <a:r>
              <a:rPr lang="en-US" sz="1400" dirty="0">
                <a:solidFill>
                  <a:prstClr val="black"/>
                </a:solidFill>
              </a:rPr>
              <a:t> / </a:t>
            </a:r>
            <a:r>
              <a:rPr lang="en-US" sz="1400" dirty="0" err="1">
                <a:solidFill>
                  <a:prstClr val="black"/>
                </a:solidFill>
              </a:rPr>
              <a:t>ulaşılmak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istenen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hedefler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7A6959EF-5D26-CC4D-8281-37DC3131125A}"/>
              </a:ext>
            </a:extLst>
          </p:cNvPr>
          <p:cNvSpPr/>
          <p:nvPr/>
        </p:nvSpPr>
        <p:spPr>
          <a:xfrm>
            <a:off x="741918" y="2359223"/>
            <a:ext cx="3438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1400" dirty="0" err="1">
                <a:solidFill>
                  <a:prstClr val="black"/>
                </a:solidFill>
              </a:rPr>
              <a:t>Katılımcı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Profili</a:t>
            </a:r>
            <a:r>
              <a:rPr lang="en-US" sz="1400" dirty="0">
                <a:solidFill>
                  <a:prstClr val="black"/>
                </a:solidFill>
              </a:rPr>
              <a:t> (</a:t>
            </a:r>
            <a:r>
              <a:rPr lang="en-US" sz="1400" dirty="0" err="1">
                <a:solidFill>
                  <a:prstClr val="black"/>
                </a:solidFill>
              </a:rPr>
              <a:t>Görev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Kıdem</a:t>
            </a:r>
            <a:r>
              <a:rPr lang="en-US" sz="1400" dirty="0">
                <a:solidFill>
                  <a:prstClr val="black"/>
                </a:solidFill>
              </a:rPr>
              <a:t>, Bilgi </a:t>
            </a:r>
            <a:r>
              <a:rPr lang="en-US" sz="1400" dirty="0" err="1">
                <a:solidFill>
                  <a:prstClr val="black"/>
                </a:solidFill>
              </a:rPr>
              <a:t>Seviyesi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Metin kutusu 4"/>
          <p:cNvSpPr txBox="1">
            <a:spLocks noChangeAspect="1"/>
          </p:cNvSpPr>
          <p:nvPr/>
        </p:nvSpPr>
        <p:spPr>
          <a:xfrm>
            <a:off x="252687" y="377190"/>
            <a:ext cx="1565912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ragmatist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331180" y="451530"/>
            <a:ext cx="420693" cy="411282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 w="0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6569091-D28B-4149-9F26-3E95CB4FB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77" y="1320603"/>
            <a:ext cx="1080000" cy="108000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3FDDC7DB-BB60-A842-8818-0CC08293CBBE}"/>
              </a:ext>
            </a:extLst>
          </p:cNvPr>
          <p:cNvSpPr/>
          <p:nvPr/>
        </p:nvSpPr>
        <p:spPr>
          <a:xfrm>
            <a:off x="2236870" y="1257879"/>
            <a:ext cx="565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Fiyatlama 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/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Değerleme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r-TR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Gruplandırma (oturum sayısına göre)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r-TR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Sağlama (dengeli dağılım)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r-TR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künye adımına geçiş…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9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    </a:t>
            </a:r>
            <a:endParaRPr kumimoji="0" lang="en-US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1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8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Aktivist</a:t>
            </a: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338820" y="621491"/>
            <a:ext cx="399625" cy="338878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387175" y="420066"/>
            <a:ext cx="399625" cy="272176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C4E5330-5ED4-5A46-A86F-8B3395A36355}"/>
              </a:ext>
            </a:extLst>
          </p:cNvPr>
          <p:cNvSpPr/>
          <p:nvPr/>
        </p:nvSpPr>
        <p:spPr>
          <a:xfrm>
            <a:off x="2236870" y="1257879"/>
            <a:ext cx="5656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Hatırlarsanız daha önce oturumların sürelerini konuşurken, yabancı dizilerden bahsetmiştik. Bu dizilerde en çok karşımıza çıkan görsellerden biri de Seri Katil Duvarı…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Bir perdenin arkası ya da izbe bir kulübede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Seri Katil duvarı deyince aklınıza, gözünüzün önüne neler geliyor?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- Yanıtları al </a:t>
            </a:r>
            <a:endParaRPr lang="tr-TR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B52301F8-8699-8847-B143-C599F61D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26" y="1397963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          </a:t>
            </a:r>
            <a:endParaRPr kumimoji="0" lang="en-US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342900" y="470383"/>
            <a:ext cx="445306" cy="411329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7" name="Metin kutusu 4"/>
          <p:cNvSpPr txBox="1">
            <a:spLocks noChangeAspect="1"/>
          </p:cNvSpPr>
          <p:nvPr/>
        </p:nvSpPr>
        <p:spPr>
          <a:xfrm>
            <a:off x="329521" y="377190"/>
            <a:ext cx="1565912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Y</a:t>
            </a:r>
            <a:r>
              <a:rPr kumimoji="0" lang="tr-TR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ansıtıcı</a:t>
            </a:r>
          </a:p>
        </p:txBody>
      </p:sp>
      <p:sp>
        <p:nvSpPr>
          <p:cNvPr id="18" name="object 4"/>
          <p:cNvSpPr/>
          <p:nvPr/>
        </p:nvSpPr>
        <p:spPr>
          <a:xfrm>
            <a:off x="495300" y="464669"/>
            <a:ext cx="445306" cy="503071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2605608-B58A-4340-BE31-5B72943238FF}"/>
              </a:ext>
            </a:extLst>
          </p:cNvPr>
          <p:cNvSpPr/>
          <p:nvPr/>
        </p:nvSpPr>
        <p:spPr>
          <a:xfrm>
            <a:off x="2236870" y="1257879"/>
            <a:ext cx="5656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>
                <a:solidFill>
                  <a:prstClr val="black"/>
                </a:solidFill>
              </a:rPr>
              <a:t>Seri katil duvar görseli</a:t>
            </a:r>
          </a:p>
          <a:p>
            <a:r>
              <a:rPr lang="tr-TR" dirty="0">
                <a:solidFill>
                  <a:prstClr val="black"/>
                </a:solidFill>
              </a:rPr>
              <a:t>Peki başka neler olabilir? Yanıtları al, zihin haritası ile bağlantı kur.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Bugün sizlerden kendi içeriğiniz için bir seri katil duvarı oluşturmanızı isteyeceğim.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>
                <a:solidFill>
                  <a:prstClr val="black"/>
                </a:solidFill>
              </a:rPr>
              <a:t>Örnek görselleri göster</a:t>
            </a:r>
          </a:p>
          <a:p>
            <a:pPr marL="285750" indent="-285750">
              <a:buFontTx/>
              <a:buChar char="-"/>
            </a:pPr>
            <a:r>
              <a:rPr lang="tr-TR" dirty="0">
                <a:solidFill>
                  <a:prstClr val="black"/>
                </a:solidFill>
              </a:rPr>
              <a:t>Pakistan hikayesi</a:t>
            </a:r>
          </a:p>
          <a:p>
            <a:pPr marL="285750" indent="-285750">
              <a:buFontTx/>
              <a:buChar char="-"/>
            </a:pPr>
            <a:r>
              <a:rPr lang="tr-TR" dirty="0">
                <a:solidFill>
                  <a:prstClr val="black"/>
                </a:solidFill>
              </a:rPr>
              <a:t>3/800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F6FACEF-D328-BE47-AAE8-D5D2053DC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1" y="1333021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Metin kutusu 4"/>
          <p:cNvSpPr txBox="1">
            <a:spLocks noChangeAspect="1"/>
          </p:cNvSpPr>
          <p:nvPr/>
        </p:nvSpPr>
        <p:spPr>
          <a:xfrm>
            <a:off x="299755" y="224790"/>
            <a:ext cx="1565912" cy="7429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T</a:t>
            </a:r>
            <a:r>
              <a:rPr kumimoji="0" lang="tr-TR" sz="1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eorist</a:t>
            </a: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354330" y="283931"/>
            <a:ext cx="573009" cy="59055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  <p:pic>
        <p:nvPicPr>
          <p:cNvPr id="11" name="Resim 10" descr="atletik oyun, basketbol, spor içeren bir resim&#10;&#10;&#10;&#10;Açıklama otomatik olarak oluşturuldu">
            <a:extLst>
              <a:ext uri="{FF2B5EF4-FFF2-40B4-BE49-F238E27FC236}">
                <a16:creationId xmlns:a16="http://schemas.microsoft.com/office/drawing/2014/main" id="{A961E75A-2DE3-9543-9AA9-363EC74BF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11" y="1397876"/>
            <a:ext cx="1080000" cy="108000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644AA642-0F2E-9C4B-A477-F4F285E525F0}"/>
              </a:ext>
            </a:extLst>
          </p:cNvPr>
          <p:cNvSpPr/>
          <p:nvPr/>
        </p:nvSpPr>
        <p:spPr>
          <a:xfrm>
            <a:off x="2236870" y="1257879"/>
            <a:ext cx="5656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>
                <a:solidFill>
                  <a:prstClr val="black"/>
                </a:solidFill>
              </a:rPr>
              <a:t>Temel kurallar</a:t>
            </a:r>
          </a:p>
          <a:p>
            <a:pPr marL="285750" indent="-285750">
              <a:buFontTx/>
              <a:buChar char="-"/>
            </a:pPr>
            <a:r>
              <a:rPr lang="tr-TR" dirty="0">
                <a:solidFill>
                  <a:prstClr val="black"/>
                </a:solidFill>
              </a:rPr>
              <a:t>PADLET </a:t>
            </a:r>
            <a:r>
              <a:rPr lang="tr-TR" dirty="0" err="1">
                <a:solidFill>
                  <a:prstClr val="black"/>
                </a:solidFill>
              </a:rPr>
              <a:t>vs</a:t>
            </a:r>
            <a:r>
              <a:rPr lang="tr-TR" dirty="0">
                <a:solidFill>
                  <a:prstClr val="black"/>
                </a:solidFill>
              </a:rPr>
              <a:t> POST-IT</a:t>
            </a:r>
          </a:p>
          <a:p>
            <a:pPr marL="285750" indent="-285750">
              <a:buFontTx/>
              <a:buChar char="-"/>
            </a:pPr>
            <a:endParaRPr lang="tr-TR" dirty="0">
              <a:solidFill>
                <a:prstClr val="black"/>
              </a:solidFill>
            </a:endParaRPr>
          </a:p>
          <a:p>
            <a:r>
              <a:rPr lang="tr-TR" dirty="0" err="1">
                <a:solidFill>
                  <a:prstClr val="black"/>
                </a:solidFill>
              </a:rPr>
              <a:t>herşey</a:t>
            </a:r>
            <a:r>
              <a:rPr lang="tr-TR" dirty="0">
                <a:solidFill>
                  <a:prstClr val="black"/>
                </a:solidFill>
              </a:rPr>
              <a:t> olabilir</a:t>
            </a:r>
          </a:p>
          <a:p>
            <a:r>
              <a:rPr lang="tr-TR" dirty="0">
                <a:solidFill>
                  <a:prstClr val="black"/>
                </a:solidFill>
              </a:rPr>
              <a:t>video koyacağım yaz yapıştır</a:t>
            </a:r>
          </a:p>
          <a:p>
            <a:r>
              <a:rPr lang="tr-TR" dirty="0">
                <a:solidFill>
                  <a:prstClr val="black"/>
                </a:solidFill>
              </a:rPr>
              <a:t>görsel koyacağım yaz yapıştır</a:t>
            </a:r>
          </a:p>
          <a:p>
            <a:r>
              <a:rPr lang="tr-TR" dirty="0">
                <a:solidFill>
                  <a:prstClr val="black"/>
                </a:solidFill>
              </a:rPr>
              <a:t>başlıklar, alt başlıklar</a:t>
            </a:r>
          </a:p>
          <a:p>
            <a:r>
              <a:rPr lang="tr-TR" dirty="0">
                <a:solidFill>
                  <a:prstClr val="black"/>
                </a:solidFill>
              </a:rPr>
              <a:t>canlıdır, ilave eksiltme olabilir</a:t>
            </a:r>
          </a:p>
          <a:p>
            <a:r>
              <a:rPr lang="tr-TR" dirty="0" err="1">
                <a:solidFill>
                  <a:prstClr val="black"/>
                </a:solidFill>
              </a:rPr>
              <a:t>gardrop</a:t>
            </a:r>
            <a:r>
              <a:rPr lang="tr-TR" dirty="0">
                <a:solidFill>
                  <a:prstClr val="black"/>
                </a:solidFill>
              </a:rPr>
              <a:t>, duvar, ekran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1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en-US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15 </a:t>
            </a:r>
            <a:r>
              <a:rPr kumimoji="0" lang="tr-TR" sz="2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tr-TR" sz="2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endParaRPr kumimoji="0" sz="1800" b="0" i="0" u="none" strike="noStrike" kern="1200" cap="none" spc="0" baseline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Metin kutusu 4"/>
          <p:cNvSpPr txBox="1">
            <a:spLocks noChangeAspect="1"/>
          </p:cNvSpPr>
          <p:nvPr/>
        </p:nvSpPr>
        <p:spPr>
          <a:xfrm>
            <a:off x="252687" y="377190"/>
            <a:ext cx="1565912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1800" b="0" i="0" u="none" strike="noStrike" kern="1200" cap="none" spc="0" baseline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P</a:t>
            </a:r>
            <a:r>
              <a:rPr kumimoji="0" lang="tr-TR" sz="1800" b="0" i="0" u="none" strike="noStrike" kern="1200" cap="none" spc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</a:rPr>
              <a:t>ragmatist</a:t>
            </a:r>
            <a:endParaRPr kumimoji="0" lang="tr-TR" sz="1800" b="0" i="0" u="none" strike="noStrike" kern="1200" cap="none" spc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331180" y="451530"/>
            <a:ext cx="420693" cy="411282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</a:pPr>
            <a:endParaRPr kumimoji="0" sz="1800" b="0" i="0" u="none" strike="noStrike" kern="1200" cap="none" spc="0" baseline="0">
              <a:ln w="0">
                <a:noFill/>
              </a:ln>
              <a:solidFill>
                <a:sysClr val="windowText" lastClr="000000"/>
              </a:solidFill>
              <a:effectLst/>
              <a:uLnTx/>
              <a:latin typeface="Calibri" panose="020F0502020204030204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6569091-D28B-4149-9F26-3E95CB4FB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77" y="1320603"/>
            <a:ext cx="1080000" cy="108000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3FDDC7DB-BB60-A842-8818-0CC08293CBBE}"/>
              </a:ext>
            </a:extLst>
          </p:cNvPr>
          <p:cNvSpPr/>
          <p:nvPr/>
        </p:nvSpPr>
        <p:spPr>
          <a:xfrm>
            <a:off x="2236870" y="1257879"/>
            <a:ext cx="5656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>
                <a:solidFill>
                  <a:prstClr val="black"/>
                </a:solidFill>
              </a:rPr>
              <a:t>katılımcılardan birine, ekran üzerinde gerçek zamanlı, içerik oluşturma çalışması yaptır.</a:t>
            </a:r>
          </a:p>
          <a:p>
            <a:pPr marL="285750" indent="-285750">
              <a:buFontTx/>
              <a:buChar char="-"/>
            </a:pP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>
                <a:solidFill>
                  <a:prstClr val="black"/>
                </a:solidFill>
              </a:rPr>
              <a:t>bir sonraki derse kadar beklentiyi netleştir.</a:t>
            </a:r>
          </a:p>
          <a:p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59DE76-14E3-D44E-96AD-BCEF31EC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005" y="2049605"/>
            <a:ext cx="1080000" cy="1080000"/>
          </a:xfrm>
          <a:prstGeom prst="rect">
            <a:avLst/>
          </a:prstGeom>
        </p:spPr>
      </p:pic>
      <p:pic>
        <p:nvPicPr>
          <p:cNvPr id="3" name="Resim 2" descr="atletik oyun, basketbol, spor içeren bir resim&#10;&#10;&#10;&#10;Açıklama otomatik olarak oluşturuldu">
            <a:extLst>
              <a:ext uri="{FF2B5EF4-FFF2-40B4-BE49-F238E27FC236}">
                <a16:creationId xmlns:a16="http://schemas.microsoft.com/office/drawing/2014/main" id="{0E47DDF7-63C1-5A4A-BDD1-AEE1C4DDA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124" y="609600"/>
            <a:ext cx="1080000" cy="1080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5E37E47-A8EB-E74A-902E-9BA059A41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153" y="3491403"/>
            <a:ext cx="1080000" cy="1080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575C695-1D9E-BF4D-8EBB-5920D2228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798" y="2049605"/>
            <a:ext cx="1080000" cy="1080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AA4328D-238B-4744-8788-BBD103145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09" y="2049605"/>
            <a:ext cx="1080000" cy="108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86B1F57-4546-5C4C-A8D1-B245E3CD9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09" y="607807"/>
            <a:ext cx="1080000" cy="108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A9F444B-C1DB-1B4B-8F98-949C860B8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557" y="3496244"/>
            <a:ext cx="1080000" cy="108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2E470AC-DBB6-2C4C-AD39-3A33CF1845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391" y="4933200"/>
            <a:ext cx="1080000" cy="1080000"/>
          </a:xfrm>
          <a:prstGeom prst="rect">
            <a:avLst/>
          </a:prstGeom>
        </p:spPr>
      </p:pic>
      <p:pic>
        <p:nvPicPr>
          <p:cNvPr id="10" name="Resim 9" descr="silah içeren bir resim&#10;&#10;&#10;&#10;Açıklama otomatik olarak oluşturuldu">
            <a:extLst>
              <a:ext uri="{FF2B5EF4-FFF2-40B4-BE49-F238E27FC236}">
                <a16:creationId xmlns:a16="http://schemas.microsoft.com/office/drawing/2014/main" id="{5B4C8146-ECEC-B548-AD93-FFF9F9572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1961" y="3491403"/>
            <a:ext cx="1080000" cy="108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3B11F6E-6782-854A-A158-33F51153EF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4005" y="602966"/>
            <a:ext cx="1080000" cy="1080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A9BD4BD-B92C-B84B-9C93-C940C84FDE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0178" y="609600"/>
            <a:ext cx="1080000" cy="108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B457977-4051-8C42-A7E0-7F80FAB2F3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132" y="4933200"/>
            <a:ext cx="1080000" cy="108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CF0FED8-811C-FA40-9D03-12D047AF6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93650" y="4933200"/>
            <a:ext cx="1080000" cy="1080000"/>
          </a:xfrm>
          <a:prstGeom prst="rect">
            <a:avLst/>
          </a:prstGeom>
        </p:spPr>
      </p:pic>
      <p:pic>
        <p:nvPicPr>
          <p:cNvPr id="15" name="Resim 14" descr="nesne, ayna içeren bir resim&#10;&#10;&#10;&#10;Açıklama otomatik olarak oluşturuldu">
            <a:extLst>
              <a:ext uri="{FF2B5EF4-FFF2-40B4-BE49-F238E27FC236}">
                <a16:creationId xmlns:a16="http://schemas.microsoft.com/office/drawing/2014/main" id="{C8EBEBAF-3AC0-0340-A88D-976E96E27A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7909" y="3491403"/>
            <a:ext cx="1080000" cy="1080000"/>
          </a:xfrm>
          <a:prstGeom prst="rect">
            <a:avLst/>
          </a:prstGeom>
        </p:spPr>
      </p:pic>
      <p:pic>
        <p:nvPicPr>
          <p:cNvPr id="16" name="Resim 15" descr="nesne içeren bir resim&#10;&#10;&#10;&#10;Açıklama otomatik olarak oluşturuldu">
            <a:extLst>
              <a:ext uri="{FF2B5EF4-FFF2-40B4-BE49-F238E27FC236}">
                <a16:creationId xmlns:a16="http://schemas.microsoft.com/office/drawing/2014/main" id="{5B97E230-AE21-8A4B-B246-794E8C7E11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0874" y="4933200"/>
            <a:ext cx="1080000" cy="1080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A372CE7-5F8D-4B45-86F5-264E27E775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5058" y="3491403"/>
            <a:ext cx="1080000" cy="10800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B458599A-6F8D-794D-B178-AA2BA09B0E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77863" y="2049605"/>
            <a:ext cx="1080000" cy="1080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CA8BD0C7-7A3B-7940-8C93-FD52667C9F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93212" y="2049605"/>
            <a:ext cx="1080000" cy="1080000"/>
          </a:xfrm>
          <a:prstGeom prst="rect">
            <a:avLst/>
          </a:prstGeom>
        </p:spPr>
      </p:pic>
      <p:pic>
        <p:nvPicPr>
          <p:cNvPr id="20" name="Resim 19" descr="nesne içeren bir resim&#10;&#10;&#10;&#10;Açıklama otomatik olarak oluşturuldu">
            <a:extLst>
              <a:ext uri="{FF2B5EF4-FFF2-40B4-BE49-F238E27FC236}">
                <a16:creationId xmlns:a16="http://schemas.microsoft.com/office/drawing/2014/main" id="{E00FBECB-A5B3-634E-AC32-B71EF16924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7909" y="4933200"/>
            <a:ext cx="1080000" cy="1080000"/>
          </a:xfrm>
          <a:prstGeom prst="rect">
            <a:avLst/>
          </a:prstGeom>
        </p:spPr>
      </p:pic>
      <p:pic>
        <p:nvPicPr>
          <p:cNvPr id="21" name="Resim 20" descr="nesne içeren bir resim&#10;&#10;&#10;&#10;Açıklama otomatik olarak oluşturuldu">
            <a:extLst>
              <a:ext uri="{FF2B5EF4-FFF2-40B4-BE49-F238E27FC236}">
                <a16:creationId xmlns:a16="http://schemas.microsoft.com/office/drawing/2014/main" id="{C63BEF45-D2DE-924C-800E-7C0A308004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34798" y="607807"/>
            <a:ext cx="1080000" cy="1080000"/>
          </a:xfrm>
          <a:prstGeom prst="rect">
            <a:avLst/>
          </a:prstGeom>
        </p:spPr>
      </p:pic>
      <p:pic>
        <p:nvPicPr>
          <p:cNvPr id="22" name="Resim 21" descr="bilardo topu içeren bir resim    Açıklama otomatik olarak oluşturuldu">
            <a:extLst>
              <a:ext uri="{FF2B5EF4-FFF2-40B4-BE49-F238E27FC236}">
                <a16:creationId xmlns:a16="http://schemas.microsoft.com/office/drawing/2014/main" id="{EB1A21A3-AA41-494A-8B13-D2E08F6F26D3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23" name="Dikdörtgen 22">
            <a:extLst>
              <a:ext uri="{FF2B5EF4-FFF2-40B4-BE49-F238E27FC236}">
                <a16:creationId xmlns:a16="http://schemas.microsoft.com/office/drawing/2014/main" id="{9A1BE506-B31D-BA4C-8659-7A72E6A3631B}"/>
              </a:ext>
            </a:extLst>
          </p:cNvPr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tr-TR" sz="900" b="0" i="0" u="none" strike="noStrike" kern="1200" cap="none" spc="-1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baseline="0" noProof="0" dirty="0" err="1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baseline="0" noProof="0" dirty="0" err="1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baseline="0" noProof="0" dirty="0">
                <a:ln>
                  <a:noFill/>
                </a:ln>
                <a:effectLst/>
                <a:uLn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baseline="0" noProof="0" dirty="0">
              <a:ln>
                <a:noFill/>
              </a:ln>
              <a:effectLst/>
              <a:uLn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7391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1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8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Aktivist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338820" y="621491"/>
            <a:ext cx="399625" cy="338878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 w="0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387175" y="420066"/>
            <a:ext cx="399625" cy="272176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 w="0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C4E5330-5ED4-5A46-A86F-8B3395A36355}"/>
              </a:ext>
            </a:extLst>
          </p:cNvPr>
          <p:cNvSpPr/>
          <p:nvPr/>
        </p:nvSpPr>
        <p:spPr>
          <a:xfrm>
            <a:off x="2236870" y="1257879"/>
            <a:ext cx="5656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Hakan Günday’ı sor. Nereden nasıl para kazanıyor?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prstClr val="black"/>
                </a:solidFill>
                <a:latin typeface="Calibri"/>
              </a:rPr>
              <a:t>(Telif ve yayın)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prstClr val="black"/>
                </a:solidFill>
                <a:latin typeface="Calibri"/>
              </a:rPr>
              <a:t>Eğitimi satın almak istiyorum.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prstClr val="black"/>
                </a:solidFill>
                <a:latin typeface="Calibri"/>
              </a:rPr>
              <a:t>100.000 TL’ye ikna et.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B52301F8-8699-8847-B143-C599F61D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26" y="139796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342900" y="470383"/>
            <a:ext cx="445306" cy="411329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 w="0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Metin kutusu 4"/>
          <p:cNvSpPr txBox="1">
            <a:spLocks noChangeAspect="1"/>
          </p:cNvSpPr>
          <p:nvPr/>
        </p:nvSpPr>
        <p:spPr>
          <a:xfrm>
            <a:off x="329521" y="377190"/>
            <a:ext cx="1565912" cy="5905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ansıtıcı</a:t>
            </a:r>
          </a:p>
        </p:txBody>
      </p:sp>
      <p:sp>
        <p:nvSpPr>
          <p:cNvPr id="18" name="object 4"/>
          <p:cNvSpPr/>
          <p:nvPr/>
        </p:nvSpPr>
        <p:spPr>
          <a:xfrm>
            <a:off x="495300" y="464669"/>
            <a:ext cx="445306" cy="503071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 w="0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2605608-B58A-4340-BE31-5B72943238FF}"/>
              </a:ext>
            </a:extLst>
          </p:cNvPr>
          <p:cNvSpPr/>
          <p:nvPr/>
        </p:nvSpPr>
        <p:spPr>
          <a:xfrm>
            <a:off x="2236870" y="1257879"/>
            <a:ext cx="565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Değerleme görseli (fiyatlandırılmış tablo)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F6FACEF-D328-BE47-AAE8-D5D2053DC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1" y="133302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>
            <a:spLocks noChangeAspect="1"/>
          </p:cNvSpPr>
          <p:nvPr/>
        </p:nvSpPr>
        <p:spPr>
          <a:xfrm>
            <a:off x="2078182" y="377190"/>
            <a:ext cx="6711488" cy="587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/>
          <p:cNvSpPr txBox="1">
            <a:spLocks noChangeAspect="1"/>
          </p:cNvSpPr>
          <p:nvPr/>
        </p:nvSpPr>
        <p:spPr>
          <a:xfrm>
            <a:off x="299755" y="377190"/>
            <a:ext cx="1565912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>
            <a:spLocks noChangeAspect="1"/>
          </p:cNvSpPr>
          <p:nvPr/>
        </p:nvSpPr>
        <p:spPr>
          <a:xfrm>
            <a:off x="6880170" y="377190"/>
            <a:ext cx="135282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dk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>
            <a:spLocks noChangeAspect="1"/>
          </p:cNvSpPr>
          <p:nvPr/>
        </p:nvSpPr>
        <p:spPr>
          <a:xfrm>
            <a:off x="299755" y="1130060"/>
            <a:ext cx="1565912" cy="511833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5"/>
          <p:cNvSpPr>
            <a:spLocks noChangeAspect="1"/>
          </p:cNvSpPr>
          <p:nvPr/>
        </p:nvSpPr>
        <p:spPr>
          <a:xfrm>
            <a:off x="8256860" y="464669"/>
            <a:ext cx="438057" cy="415592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 descr="bilardo topu içeren bir resim    Açıklama otomatik olarak oluşturuldu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687" y="6400512"/>
            <a:ext cx="859790" cy="346690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207909" y="6449825"/>
            <a:ext cx="7423785" cy="23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3400"/>
              </a:lnSpc>
              <a:spcBef>
                <a:spcPts val="8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Bu </a:t>
            </a:r>
            <a:r>
              <a:rPr kumimoji="0" lang="tr-TR" sz="9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kanvas</a:t>
            </a:r>
            <a:r>
              <a:rPr kumimoji="0" lang="tr-TR" sz="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Creative </a:t>
            </a:r>
            <a:r>
              <a:rPr kumimoji="0" lang="tr-TR" sz="9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Commons</a:t>
            </a:r>
            <a:r>
              <a:rPr kumimoji="0" lang="tr-TR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tarafından, ÖZER KOÇ </a:t>
            </a:r>
            <a:r>
              <a:rPr kumimoji="0" lang="tr-TR" sz="9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için  </a:t>
            </a:r>
            <a:r>
              <a:rPr kumimoji="0" lang="tr-TR" sz="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Atıf – Gayri Ticari – Aynı Lisansla Paylaş 4.0 </a:t>
            </a:r>
            <a:r>
              <a:rPr kumimoji="0" lang="tr-TR" sz="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Uluslararası Lisansı </a:t>
            </a:r>
            <a:r>
              <a:rPr kumimoji="0" lang="tr-TR" sz="9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ile </a:t>
            </a:r>
            <a:r>
              <a:rPr kumimoji="0" lang="tr-TR" sz="900" b="0" i="0" u="none" strike="noStrike" kern="1200" cap="none" spc="-3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 </a:t>
            </a:r>
            <a:r>
              <a:rPr kumimoji="0" lang="tr-TR" sz="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Trebuchet MS"/>
              </a:rPr>
              <a:t>lisanslanmıştır.</a:t>
            </a: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Trebuchet MS"/>
            </a:endParaRPr>
          </a:p>
        </p:txBody>
      </p:sp>
      <p:sp>
        <p:nvSpPr>
          <p:cNvPr id="16" name="Metin kutusu 4"/>
          <p:cNvSpPr txBox="1">
            <a:spLocks noChangeAspect="1"/>
          </p:cNvSpPr>
          <p:nvPr/>
        </p:nvSpPr>
        <p:spPr>
          <a:xfrm>
            <a:off x="299755" y="224790"/>
            <a:ext cx="1565912" cy="742950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eorist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354330" y="283931"/>
            <a:ext cx="573009" cy="59055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 w="0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Resim 10" descr="atletik oyun, basketbol, spor içeren bir resim&#10;&#10;&#10;&#10;Açıklama otomatik olarak oluşturuldu">
            <a:extLst>
              <a:ext uri="{FF2B5EF4-FFF2-40B4-BE49-F238E27FC236}">
                <a16:creationId xmlns:a16="http://schemas.microsoft.com/office/drawing/2014/main" id="{A961E75A-2DE3-9543-9AA9-363EC74BF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11" y="1397876"/>
            <a:ext cx="1080000" cy="108000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644AA642-0F2E-9C4B-A477-F4F285E525F0}"/>
              </a:ext>
            </a:extLst>
          </p:cNvPr>
          <p:cNvSpPr/>
          <p:nvPr/>
        </p:nvSpPr>
        <p:spPr>
          <a:xfrm>
            <a:off x="2236870" y="1257879"/>
            <a:ext cx="5656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Temel kurallar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dirty="0">
                <a:solidFill>
                  <a:prstClr val="black"/>
                </a:solidFill>
                <a:latin typeface="Calibri"/>
              </a:rPr>
              <a:t>ne eksik ne fazla (100.000 TL)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dirty="0">
                <a:solidFill>
                  <a:prstClr val="black"/>
                </a:solidFill>
                <a:latin typeface="Calibri"/>
              </a:rPr>
              <a:t>hepsi eşit değil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dirty="0">
                <a:solidFill>
                  <a:prstClr val="black"/>
                </a:solidFill>
                <a:latin typeface="Calibri"/>
              </a:rPr>
              <a:t>değer kriterleri ne olmalı?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r-TR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dirty="0">
                <a:solidFill>
                  <a:prstClr val="black"/>
                </a:solidFill>
                <a:latin typeface="Calibri"/>
              </a:rPr>
              <a:t>Fiyatlandırma / değerleme için zaman ver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r-TR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80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5562</TotalTime>
  <Words>564</Words>
  <Application>Microsoft Macintosh PowerPoint</Application>
  <PresentationFormat>Ekran Gösterisi (4:3)</PresentationFormat>
  <Paragraphs>155</Paragraphs>
  <Slides>10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Avenir Next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Özer Koç</cp:lastModifiedBy>
  <cp:revision>93</cp:revision>
  <dcterms:created xsi:type="dcterms:W3CDTF">2019-04-06T17:25:07Z</dcterms:created>
  <dcterms:modified xsi:type="dcterms:W3CDTF">2021-04-27T10:15:17Z</dcterms:modified>
</cp:coreProperties>
</file>